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4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F2267-DDFF-43D6-8BC8-759576EA604C}" type="datetimeFigureOut">
              <a:rPr lang="it-IT" smtClean="0"/>
              <a:t>04/03/2022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5D4B0-103D-46B1-9359-832DEF3237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521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13E13-9277-48B3-AA3E-9CD8C742D346}" type="datetimeFigureOut">
              <a:rPr lang="it-IT" smtClean="0"/>
              <a:t>04/03/2022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03204-97C1-4AA9-8FD3-6721725E2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6167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 smtClean="0"/>
              <a:t>Lll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03204-97C1-4AA9-8FD3-6721725E2D5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168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03204-97C1-4AA9-8FD3-6721725E2D5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51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93B86-5B33-4307-9EE9-6753C8BBD187}" type="datetime1">
              <a:rPr lang="it-IT" smtClean="0"/>
              <a:t>04/03/2022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2413-D4BC-46CF-B433-FC9A79BC8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8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B0FEB-9FBC-42CA-8FE6-85F396026465}" type="datetime1">
              <a:rPr lang="it-IT" smtClean="0"/>
              <a:t>04/03/2022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2413-D4BC-46CF-B433-FC9A79BC8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58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F45E-FD49-425D-8A01-5A86DF58A95E}" type="datetime1">
              <a:rPr lang="it-IT" smtClean="0"/>
              <a:t>04/03/2022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2413-D4BC-46CF-B433-FC9A79BC8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264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DF4C-2DE9-4463-989B-14A36CDBE3A9}" type="datetime1">
              <a:rPr lang="it-IT" smtClean="0"/>
              <a:t>04/03/2022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2413-D4BC-46CF-B433-FC9A79BC8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091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93E-E5F8-4E19-9CF3-8B622CC6C9EC}" type="datetime1">
              <a:rPr lang="it-IT" smtClean="0"/>
              <a:t>04/03/2022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2413-D4BC-46CF-B433-FC9A79BC8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282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F2EA-0F8A-4634-B20E-3CBE75FD7D00}" type="datetime1">
              <a:rPr lang="it-IT" smtClean="0"/>
              <a:t>04/03/2022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2413-D4BC-46CF-B433-FC9A79BC8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63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6DE2-D571-421C-AE17-A537B67DE3CE}" type="datetime1">
              <a:rPr lang="it-IT" smtClean="0"/>
              <a:t>04/03/2022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2413-D4BC-46CF-B433-FC9A79BC8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64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5861-6BE0-4014-B5A6-F21964C2A75B}" type="datetime1">
              <a:rPr lang="it-IT" smtClean="0"/>
              <a:t>04/03/2022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2413-D4BC-46CF-B433-FC9A79BC8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219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C0AD-DEFA-4B84-9644-20B21BA6E9D0}" type="datetime1">
              <a:rPr lang="it-IT" smtClean="0"/>
              <a:t>04/03/2022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2413-D4BC-46CF-B433-FC9A79BC8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8099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A87AE-BB72-4350-AB1E-4DB1BC988CFF}" type="datetime1">
              <a:rPr lang="it-IT" smtClean="0"/>
              <a:t>04/03/2022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2413-D4BC-46CF-B433-FC9A79BC8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63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2DBB-A908-4C88-8E2E-87D2D0B9DB9E}" type="datetime1">
              <a:rPr lang="it-IT" smtClean="0"/>
              <a:t>04/03/2022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2413-D4BC-46CF-B433-FC9A79BC8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66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CE580-18BA-43D4-A0ED-0E3C31005E5B}" type="datetime1">
              <a:rPr lang="it-IT" smtClean="0"/>
              <a:t>04/03/2022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D2413-D4BC-46CF-B433-FC9A79BC8B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413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772400" cy="1470025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it-IT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L’Azione Specifica LEADER </a:t>
            </a:r>
            <a:endParaRPr lang="it-IT" sz="3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420888"/>
            <a:ext cx="4680520" cy="312146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8097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00" y="766614"/>
            <a:ext cx="19621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41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C00000"/>
                </a:solidFill>
              </a:rPr>
              <a:t>IL GAL …il ruolo…</a:t>
            </a:r>
          </a:p>
          <a:p>
            <a:pPr lvl="0" algn="just"/>
            <a:r>
              <a:rPr lang="it-IT" dirty="0" smtClean="0"/>
              <a:t>In questa progettazione complessa il GAL </a:t>
            </a:r>
            <a:r>
              <a:rPr lang="it-IT" dirty="0" smtClean="0"/>
              <a:t> </a:t>
            </a:r>
            <a:r>
              <a:rPr lang="it-IT" dirty="0" smtClean="0"/>
              <a:t>accompagna e sostiene il partenariato</a:t>
            </a:r>
            <a:r>
              <a:rPr lang="it-IT" dirty="0" smtClean="0"/>
              <a:t>:</a:t>
            </a:r>
          </a:p>
          <a:p>
            <a:pPr lvl="0" algn="just"/>
            <a:endParaRPr lang="it-IT" sz="1600" dirty="0" smtClean="0"/>
          </a:p>
          <a:p>
            <a:pPr lvl="2" algn="just"/>
            <a:r>
              <a:rPr lang="it-IT" i="1" dirty="0" smtClean="0"/>
              <a:t>nella </a:t>
            </a:r>
            <a:r>
              <a:rPr lang="it-IT" i="1" dirty="0"/>
              <a:t>attivazione dei partenariati, </a:t>
            </a:r>
            <a:endParaRPr lang="it-IT" i="1" dirty="0" smtClean="0"/>
          </a:p>
          <a:p>
            <a:pPr lvl="2" algn="just"/>
            <a:r>
              <a:rPr lang="it-IT" i="1" dirty="0" smtClean="0"/>
              <a:t>nella </a:t>
            </a:r>
            <a:r>
              <a:rPr lang="it-IT" i="1" dirty="0"/>
              <a:t>presentazione della candidatura e nella predisposizione e presentazione del Progetto di </a:t>
            </a:r>
            <a:r>
              <a:rPr lang="it-IT" i="1" dirty="0" smtClean="0"/>
              <a:t>Comunità;</a:t>
            </a:r>
          </a:p>
          <a:p>
            <a:pPr lvl="2" algn="just"/>
            <a:r>
              <a:rPr lang="it-IT" i="1" dirty="0" smtClean="0"/>
              <a:t> </a:t>
            </a:r>
            <a:r>
              <a:rPr lang="it-IT" i="1" dirty="0"/>
              <a:t>nella realizzazione del </a:t>
            </a:r>
            <a:r>
              <a:rPr lang="it-IT" i="1" dirty="0" err="1"/>
              <a:t>PdC</a:t>
            </a:r>
            <a:r>
              <a:rPr lang="it-IT" i="1" dirty="0"/>
              <a:t>                   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8097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438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contenuto 1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500" b="1" dirty="0" smtClean="0">
                <a:solidFill>
                  <a:srgbClr val="C00000"/>
                </a:solidFill>
              </a:rPr>
              <a:t>I Progetti di Rigenerazione delle Comunità</a:t>
            </a:r>
          </a:p>
          <a:p>
            <a:pPr algn="just"/>
            <a:r>
              <a:rPr lang="it-IT" dirty="0" smtClean="0"/>
              <a:t>è una scommessa iniziata nel 2020, durante il periodo di pandemia,  che vedono una nuova modalità di progettare e «attivare» un territorio;</a:t>
            </a:r>
          </a:p>
          <a:p>
            <a:pPr algn="just"/>
            <a:r>
              <a:rPr lang="it-IT" dirty="0" smtClean="0"/>
              <a:t>In una parola </a:t>
            </a:r>
            <a:r>
              <a:rPr lang="it-IT" u="sng" dirty="0" smtClean="0"/>
              <a:t>progettare LEADER</a:t>
            </a:r>
            <a:r>
              <a:rPr lang="it-IT" dirty="0" smtClean="0"/>
              <a:t>: </a:t>
            </a:r>
            <a:r>
              <a:rPr lang="it-IT" sz="2800" dirty="0" smtClean="0"/>
              <a:t>bottom </a:t>
            </a:r>
            <a:r>
              <a:rPr lang="it-IT" sz="2800" dirty="0"/>
              <a:t>up, </a:t>
            </a:r>
            <a:r>
              <a:rPr lang="it-IT" sz="2800" dirty="0" smtClean="0"/>
              <a:t>approccio </a:t>
            </a:r>
            <a:r>
              <a:rPr lang="it-IT" sz="2800" dirty="0"/>
              <a:t>territoriale, </a:t>
            </a:r>
            <a:r>
              <a:rPr lang="it-IT" sz="2800" dirty="0" smtClean="0"/>
              <a:t>partenariato </a:t>
            </a:r>
            <a:r>
              <a:rPr lang="it-IT" sz="2800" dirty="0"/>
              <a:t>locale, </a:t>
            </a:r>
            <a:r>
              <a:rPr lang="it-IT" sz="2800" dirty="0" smtClean="0"/>
              <a:t>strategia </a:t>
            </a:r>
            <a:r>
              <a:rPr lang="it-IT" sz="2800" dirty="0"/>
              <a:t>integrata e multi settoriale, </a:t>
            </a:r>
            <a:r>
              <a:rPr lang="it-IT" sz="2800" dirty="0" smtClean="0"/>
              <a:t>collegamento </a:t>
            </a:r>
            <a:r>
              <a:rPr lang="it-IT" sz="2800" dirty="0"/>
              <a:t>in rete, </a:t>
            </a:r>
            <a:r>
              <a:rPr lang="it-IT" sz="2800" dirty="0" smtClean="0"/>
              <a:t>innovazione</a:t>
            </a:r>
            <a:r>
              <a:rPr lang="it-IT" sz="2800" dirty="0"/>
              <a:t>, </a:t>
            </a:r>
            <a:r>
              <a:rPr lang="it-IT" sz="2800" dirty="0" smtClean="0"/>
              <a:t>cooperazione;</a:t>
            </a:r>
          </a:p>
          <a:p>
            <a:pPr algn="just"/>
            <a:r>
              <a:rPr lang="it-IT" sz="2800" dirty="0" smtClean="0"/>
              <a:t>Concretamente </a:t>
            </a:r>
            <a:r>
              <a:rPr lang="it-IT" sz="2800" u="sng" dirty="0" smtClean="0"/>
              <a:t>Progettare </a:t>
            </a:r>
            <a:r>
              <a:rPr lang="it-IT" sz="2800" u="sng" dirty="0"/>
              <a:t>in </a:t>
            </a:r>
            <a:r>
              <a:rPr lang="it-IT" sz="2800" u="sng" dirty="0" smtClean="0"/>
              <a:t>«Comunità</a:t>
            </a:r>
            <a:r>
              <a:rPr lang="it-IT" sz="2800" u="sng" dirty="0"/>
              <a:t>» </a:t>
            </a:r>
            <a:r>
              <a:rPr lang="it-IT" sz="2800" dirty="0"/>
              <a:t>: cittadini, imprese, associazioni, Enti pubblici insieme per la COMUNITA’</a:t>
            </a:r>
          </a:p>
          <a:p>
            <a:pPr algn="just"/>
            <a:endParaRPr lang="it-IT" sz="2800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8097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53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4100" b="1" dirty="0" smtClean="0">
                <a:solidFill>
                  <a:srgbClr val="C00000"/>
                </a:solidFill>
              </a:rPr>
              <a:t>I FABBISOGNI di una COMUNITA’</a:t>
            </a:r>
          </a:p>
          <a:p>
            <a:pPr algn="just"/>
            <a:r>
              <a:rPr lang="it-IT" dirty="0"/>
              <a:t>Sostenere servizi collettivi e favorire processi cooperativi pubblico-privato a livello locale;</a:t>
            </a:r>
          </a:p>
          <a:p>
            <a:pPr algn="just"/>
            <a:r>
              <a:rPr lang="it-IT" dirty="0" smtClean="0"/>
              <a:t>Sostenere </a:t>
            </a:r>
            <a:r>
              <a:rPr lang="it-IT" dirty="0"/>
              <a:t>lo sviluppo di servizi-</a:t>
            </a:r>
            <a:r>
              <a:rPr lang="it-IT" dirty="0" err="1"/>
              <a:t>ecosistemici</a:t>
            </a:r>
            <a:r>
              <a:rPr lang="it-IT" dirty="0"/>
              <a:t>, iniziative di economia circolare e </a:t>
            </a:r>
            <a:r>
              <a:rPr lang="it-IT" dirty="0" err="1"/>
              <a:t>bio</a:t>
            </a:r>
            <a:r>
              <a:rPr lang="it-IT" dirty="0"/>
              <a:t>-economia;</a:t>
            </a:r>
          </a:p>
          <a:p>
            <a:pPr algn="just"/>
            <a:r>
              <a:rPr lang="it-IT" dirty="0" smtClean="0"/>
              <a:t>Sostenere </a:t>
            </a:r>
            <a:r>
              <a:rPr lang="it-IT" dirty="0"/>
              <a:t>quei settori fortemente colpiti dalle scelte effettuate per il contenimento della pandemia; </a:t>
            </a:r>
          </a:p>
          <a:p>
            <a:pPr algn="just"/>
            <a:r>
              <a:rPr lang="it-IT" dirty="0" smtClean="0"/>
              <a:t>Mantenere </a:t>
            </a:r>
            <a:r>
              <a:rPr lang="it-IT" dirty="0"/>
              <a:t>la qualità della vita e i servizi nelle aree rurali favorendo la creazione di servizi per la popolazione, iniziative in ambito sociale, socio-culturale e produttivo adeguate per far fronte alle criticità già presenti e amplificate dall’emergenza epidemiologica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8097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73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4100" b="1" dirty="0" smtClean="0">
                <a:solidFill>
                  <a:srgbClr val="C00000"/>
                </a:solidFill>
              </a:rPr>
              <a:t>OBIETTIVI</a:t>
            </a:r>
          </a:p>
          <a:p>
            <a:pPr algn="just"/>
            <a:r>
              <a:rPr lang="it-IT" dirty="0" smtClean="0"/>
              <a:t>realizzare </a:t>
            </a:r>
            <a:r>
              <a:rPr lang="it-IT" dirty="0"/>
              <a:t>progetti complessi, condivisi da parte di gruppi di beneficiari locali, che possono svolgere un ruolo strategico per creare economie di scala e servizi collettivi in tutti i settori economici e socio-culturali del territorio di intervento. </a:t>
            </a:r>
          </a:p>
          <a:p>
            <a:pPr algn="just"/>
            <a:r>
              <a:rPr lang="it-IT" dirty="0" smtClean="0"/>
              <a:t>produrre </a:t>
            </a:r>
            <a:r>
              <a:rPr lang="it-IT" dirty="0"/>
              <a:t>beni e servizi, altrimenti difficilmente disponibili, relativi a tutti quegli ambiti che ogni comunità reputa prioritari e indispensabili per contribuire al miglioramento delle condizioni di vita dei propri abitanti: dal lavoro all’istruzione e alla formazione professionale, dall’assistenza socio-sanitaria alle attività culturali e ricreative, dal turismo alla cura dell’ambiente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8097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153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4600" b="1" dirty="0" smtClean="0">
                <a:solidFill>
                  <a:srgbClr val="C00000"/>
                </a:solidFill>
              </a:rPr>
              <a:t>I TEMATISMI </a:t>
            </a:r>
          </a:p>
          <a:p>
            <a:pPr lvl="0" algn="just"/>
            <a:r>
              <a:rPr lang="it-IT" b="1" dirty="0"/>
              <a:t>Comunità del cibo </a:t>
            </a:r>
            <a:r>
              <a:rPr lang="it-IT" dirty="0"/>
              <a:t>– Filiere del cibo e sistemi alimentari</a:t>
            </a:r>
          </a:p>
          <a:p>
            <a:pPr lvl="0" algn="just"/>
            <a:r>
              <a:rPr lang="it-IT" b="1" dirty="0"/>
              <a:t>Comunità dell’identità e della memoria</a:t>
            </a:r>
            <a:r>
              <a:rPr lang="it-IT" dirty="0"/>
              <a:t> – Culture, tradizioni e contaminazioni;</a:t>
            </a:r>
          </a:p>
          <a:p>
            <a:pPr lvl="0" algn="just"/>
            <a:r>
              <a:rPr lang="it-IT" b="1" dirty="0"/>
              <a:t>Comunità di accoglienza e inclusione </a:t>
            </a:r>
            <a:r>
              <a:rPr lang="it-IT" dirty="0"/>
              <a:t>- Accoglienza e inclusione sociale;</a:t>
            </a:r>
          </a:p>
          <a:p>
            <a:pPr lvl="0" algn="just"/>
            <a:r>
              <a:rPr lang="it-IT" b="1" dirty="0"/>
              <a:t>Comunità del turismo rurale </a:t>
            </a:r>
            <a:r>
              <a:rPr lang="it-IT" dirty="0"/>
              <a:t>- Turismo sostenibile, di prossimità, turismo lento;</a:t>
            </a:r>
          </a:p>
          <a:p>
            <a:pPr lvl="0" algn="just"/>
            <a:r>
              <a:rPr lang="it-IT" b="1" dirty="0"/>
              <a:t>Comunità di rigenerazione territoriale </a:t>
            </a:r>
            <a:r>
              <a:rPr lang="it-IT" dirty="0"/>
              <a:t>- Rigenerazione di spazi e beni pubblici e privati;</a:t>
            </a:r>
          </a:p>
          <a:p>
            <a:pPr lvl="0" algn="just"/>
            <a:r>
              <a:rPr lang="it-IT" b="1" dirty="0"/>
              <a:t>Comunità digitali </a:t>
            </a:r>
            <a:r>
              <a:rPr lang="it-IT" dirty="0"/>
              <a:t>- Innovazione digitale e servizi </a:t>
            </a:r>
            <a:r>
              <a:rPr lang="it-IT" dirty="0" err="1"/>
              <a:t>smart</a:t>
            </a:r>
            <a:r>
              <a:rPr lang="it-IT" dirty="0"/>
              <a:t>;</a:t>
            </a:r>
          </a:p>
          <a:p>
            <a:pPr algn="just"/>
            <a:r>
              <a:rPr lang="it-IT" b="1" dirty="0"/>
              <a:t>Comunità verdi </a:t>
            </a:r>
            <a:r>
              <a:rPr lang="it-IT" dirty="0"/>
              <a:t>- Servizi eco-sistemici, economia circolare e </a:t>
            </a:r>
            <a:r>
              <a:rPr lang="it-IT" dirty="0" err="1"/>
              <a:t>bio</a:t>
            </a:r>
            <a:r>
              <a:rPr lang="it-IT" dirty="0"/>
              <a:t>- economia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8097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034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363" y="1628800"/>
            <a:ext cx="7344045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8097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386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4100" b="1" dirty="0" smtClean="0">
                <a:solidFill>
                  <a:srgbClr val="C00000"/>
                </a:solidFill>
              </a:rPr>
              <a:t>IL PARTENARIATO</a:t>
            </a:r>
          </a:p>
          <a:p>
            <a:pPr algn="just"/>
            <a:r>
              <a:rPr lang="it-IT" dirty="0" smtClean="0"/>
              <a:t>collaborazione </a:t>
            </a:r>
            <a:r>
              <a:rPr lang="it-IT" dirty="0"/>
              <a:t>di più soggetti che, sulla base di uno specifico fabbisogno/interesse del territorio, condividono finalità e obiettivi e si candidano alla presentazione dell’idea progetto per la fase 1. Sottoscrivono l’accordo di comunità e successivamente alla presentazione e attuazione del Progetto di Comunità per la fase 2. </a:t>
            </a:r>
            <a:endParaRPr lang="it-IT" dirty="0" smtClean="0"/>
          </a:p>
          <a:p>
            <a:pPr algn="just"/>
            <a:r>
              <a:rPr lang="it-IT" dirty="0" smtClean="0"/>
              <a:t>Partenariati pubblico-privati  formati da soggetti rappresentativi della comunità locale: Enti Pubblici, imprese agricole e forestali, imprese del settore commercio, turismo, artigianato, associazioni, cooperative di comunità, istituti scolastici, fondazioni, enti del terzo settore…</a:t>
            </a:r>
          </a:p>
          <a:p>
            <a:pPr algn="just"/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8097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042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C00000"/>
                </a:solidFill>
              </a:rPr>
              <a:t>L’ATTUAZIONE…</a:t>
            </a:r>
          </a:p>
          <a:p>
            <a:pPr lvl="0" algn="just"/>
            <a:r>
              <a:rPr lang="it-IT" i="1" dirty="0" smtClean="0"/>
              <a:t>FASE 1 </a:t>
            </a:r>
            <a:r>
              <a:rPr lang="it-IT" i="1" dirty="0" smtClean="0"/>
              <a:t>- </a:t>
            </a:r>
            <a:r>
              <a:rPr lang="it-IT" sz="2800" i="1" dirty="0" smtClean="0"/>
              <a:t>partecipazione </a:t>
            </a:r>
            <a:r>
              <a:rPr lang="it-IT" sz="2800" i="1" dirty="0" smtClean="0"/>
              <a:t>al bando per la </a:t>
            </a:r>
            <a:r>
              <a:rPr lang="it-IT" sz="2800" i="1" dirty="0" smtClean="0"/>
              <a:t>presentazione, </a:t>
            </a:r>
            <a:r>
              <a:rPr lang="it-IT" sz="2800" i="1" dirty="0" smtClean="0"/>
              <a:t>da parte del partenariato </a:t>
            </a:r>
            <a:r>
              <a:rPr lang="it-IT" sz="2800" i="1" dirty="0" smtClean="0"/>
              <a:t>locale, </a:t>
            </a:r>
            <a:r>
              <a:rPr lang="it-IT" sz="2800" i="1" dirty="0" smtClean="0"/>
              <a:t>del idea progettuale di COMUNITA’</a:t>
            </a:r>
          </a:p>
          <a:p>
            <a:pPr lvl="0" algn="just"/>
            <a:endParaRPr lang="it-IT" sz="2800" i="1" dirty="0" smtClean="0"/>
          </a:p>
          <a:p>
            <a:pPr lvl="0" algn="just"/>
            <a:r>
              <a:rPr lang="it-IT" i="1" dirty="0" smtClean="0"/>
              <a:t>FASE </a:t>
            </a:r>
            <a:r>
              <a:rPr lang="it-IT" i="1" dirty="0" smtClean="0"/>
              <a:t>2 - </a:t>
            </a:r>
            <a:r>
              <a:rPr lang="it-IT" sz="2800" i="1" dirty="0" smtClean="0"/>
              <a:t>Presentazione del progetto di Comunità              </a:t>
            </a:r>
            <a:endParaRPr lang="it-IT" sz="2800" dirty="0"/>
          </a:p>
          <a:p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8097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172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rgbClr val="C00000"/>
                </a:solidFill>
              </a:rPr>
              <a:t>IL PROCEDIMENTO…</a:t>
            </a:r>
          </a:p>
          <a:p>
            <a:pPr marL="0" lvl="0" indent="0">
              <a:buNone/>
            </a:pPr>
            <a:r>
              <a:rPr lang="it-IT" i="1" dirty="0" smtClean="0"/>
              <a:t>              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8097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264745"/>
              </p:ext>
            </p:extLst>
          </p:nvPr>
        </p:nvGraphicFramePr>
        <p:xfrm>
          <a:off x="755576" y="2276872"/>
          <a:ext cx="7776864" cy="381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0769"/>
                <a:gridCol w="5606095"/>
              </a:tblGrid>
              <a:tr h="1148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effectLst/>
                        </a:rPr>
                        <a:t>FASE 1 PRESENTAZIONE, SELEZIONE E ACCOMPAGNAMENTO DELLE CANDIDATURE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b="0" dirty="0">
                          <a:solidFill>
                            <a:schemeClr val="tx1"/>
                          </a:solidFill>
                          <a:effectLst/>
                        </a:rPr>
                        <a:t>La prima fase prevede la presentazione delle candidature iniziali e la successiva selezione delle stesse.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b="0" dirty="0">
                          <a:solidFill>
                            <a:schemeClr val="tx1"/>
                          </a:solidFill>
                          <a:effectLst/>
                        </a:rPr>
                        <a:t>All’esito della valutazione effettuata dalla Commissione di Valutazione le candidature ammesse accedono alla fase di accompagnamento a cura del GAL.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2150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effectLst/>
                        </a:rPr>
                        <a:t>FASE 2 PRESENTAZIONE E SELEZIONE DEI PROGETTI DI COMUNITA’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effectLst/>
                        </a:rPr>
                        <a:t>La seconda fase vede la trasformazione delle candidature in </a:t>
                      </a:r>
                      <a:r>
                        <a:rPr lang="it-IT" sz="1100" dirty="0" err="1">
                          <a:effectLst/>
                        </a:rPr>
                        <a:t>in</a:t>
                      </a:r>
                      <a:r>
                        <a:rPr lang="it-IT" sz="1100" dirty="0">
                          <a:effectLst/>
                        </a:rPr>
                        <a:t> Progetti di Comunità definitivi.</a:t>
                      </a:r>
                      <a:endParaRPr lang="it-IT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effectLst/>
                        </a:rPr>
                        <a:t>I progetti di Comunità vengono valutati dalla Commissione di Valutazione.</a:t>
                      </a:r>
                      <a:endParaRPr lang="it-IT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effectLst/>
                        </a:rPr>
                        <a:t>All’esito della valutazione i Progetti di Comunità potenzialmente finanziabili presentano la domanda di aiuto sul S.I. di ARTEA.</a:t>
                      </a:r>
                      <a:endParaRPr lang="it-IT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effectLst/>
                        </a:rPr>
                        <a:t>Il GAL procede poi all’istruttoria della domanda di aiuto e all’esito positivo dell’istruttoria viene emesso l’atto di assegnazione. </a:t>
                      </a:r>
                      <a:endParaRPr lang="it-IT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517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effectLst/>
                        </a:rPr>
                        <a:t>ATTUAZIONE DEI PROGETTI DI COMUNITA’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it-IT" sz="1100" dirty="0">
                          <a:effectLst/>
                        </a:rPr>
                        <a:t>Insieme delle disposizioni che disciplinano l’attuazione dei Progetti di Comunità dall’emissione dell’atto di assegnazione fino alla rendicontazione finale</a:t>
                      </a:r>
                      <a:endParaRPr lang="it-IT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76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668</Words>
  <Application>Microsoft Office PowerPoint</Application>
  <PresentationFormat>Presentazione su schermo (4:3)</PresentationFormat>
  <Paragraphs>51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L’Azione Specifica LEADER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simona.coianiz</dc:creator>
  <cp:lastModifiedBy>simona.coianiz</cp:lastModifiedBy>
  <cp:revision>16</cp:revision>
  <dcterms:created xsi:type="dcterms:W3CDTF">2022-03-04T07:31:33Z</dcterms:created>
  <dcterms:modified xsi:type="dcterms:W3CDTF">2022-03-04T11:28:38Z</dcterms:modified>
</cp:coreProperties>
</file>